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Abril Fatface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l4vXSylhtSxDL5EKOF3TC1P01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enturyGothic-regular.fntdata"/><Relationship Id="rId21" Type="http://schemas.openxmlformats.org/officeDocument/2006/relationships/font" Target="fonts/AbrilFatface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0fa61f9c6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0fa61f9c6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80fa61f9c6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0fa61f9c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0fa61f9c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80fa61f9c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0fa61f9c6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0fa61f9c6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80fa61f9c6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0fa61f9c6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0fa61f9c6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80fa61f9c6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0fa61f9c6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0fa61f9c6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80fa61f9c6_2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0fa61f9c6_2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0fa61f9c6_2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80fa61f9c6_2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f46aaa4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0f46aaa4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80f46aaa4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f209e429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80f209e429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f209e429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80f209e429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0f209e429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0f209e429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80f209e429_1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0fa61f9c6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0fa61f9c6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80fa61f9c6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0fa61f9c6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0fa61f9c6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80fa61f9c6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0fa61f9c6_3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0fa61f9c6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80fa61f9c6_3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0fa61f9c6_3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0fa61f9c6_3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80fa61f9c6_3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6" name="Google Shape;16;p4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4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8" name="Google Shape;78;p13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23" name="Google Shape;23;p5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0" name="Google Shape;30;p6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7" name="Google Shape;37;p7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45" name="Google Shape;45;p8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55" name="Google Shape;55;p9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 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65" name="Google Shape;65;p11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0" name="Google Shape;70;p12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2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2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i="1" sz="4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brainfacts.org/thinking-sensing-and-behaving/vision/2019/the-eye-brain-connection-061819" TargetMode="External"/><Relationship Id="rId4" Type="http://schemas.openxmlformats.org/officeDocument/2006/relationships/hyperlink" Target="https://www.umkelloggeye.org/conditions-treatments/anatomy-eye" TargetMode="External"/><Relationship Id="rId5" Type="http://schemas.openxmlformats.org/officeDocument/2006/relationships/hyperlink" Target="https://www.sciencedirect.com/science/article/pii/S0012160607009098" TargetMode="External"/><Relationship Id="rId6" Type="http://schemas.openxmlformats.org/officeDocument/2006/relationships/hyperlink" Target="https://www.visionlearning.com/en/library/Hidden/59/Alhazen:-Early-experiments-on-light/170" TargetMode="External"/><Relationship Id="rId7" Type="http://schemas.openxmlformats.org/officeDocument/2006/relationships/hyperlink" Target="https://www.sciencedirect.com/science/article/pii/S0012160607009098" TargetMode="External"/><Relationship Id="rId8" Type="http://schemas.openxmlformats.org/officeDocument/2006/relationships/hyperlink" Target="http://www.sibs.cas.cn/kp/kptw/201606/t20160620_4623663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visionlearning.com/en/glossary/view/Empedocles/pop" TargetMode="External"/><Relationship Id="rId4" Type="http://schemas.openxmlformats.org/officeDocument/2006/relationships/hyperlink" Target="https://www.visionlearning.com/en/glossary/view/BCE/pop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523" y="-1"/>
            <a:ext cx="12188952" cy="6858000"/>
          </a:xfrm>
          <a:custGeom>
            <a:rect b="b" l="l" r="r" t="t"/>
            <a:pathLst>
              <a:path extrusionOk="0" h="6858000" w="12188952">
                <a:moveTo>
                  <a:pt x="10360682" y="1582951"/>
                </a:moveTo>
                <a:cubicBezTo>
                  <a:pt x="10227259" y="1638544"/>
                  <a:pt x="10118852" y="1796986"/>
                  <a:pt x="9965970" y="1755290"/>
                </a:cubicBezTo>
                <a:cubicBezTo>
                  <a:pt x="9813089" y="1716375"/>
                  <a:pt x="9743597" y="1916511"/>
                  <a:pt x="9601833" y="1855358"/>
                </a:cubicBezTo>
                <a:cubicBezTo>
                  <a:pt x="9415596" y="1910952"/>
                  <a:pt x="9223799" y="1910952"/>
                  <a:pt x="9032001" y="1899833"/>
                </a:cubicBezTo>
                <a:cubicBezTo>
                  <a:pt x="8840205" y="1924850"/>
                  <a:pt x="8648407" y="1952647"/>
                  <a:pt x="8453831" y="1933189"/>
                </a:cubicBezTo>
                <a:cubicBezTo>
                  <a:pt x="8262034" y="1949868"/>
                  <a:pt x="8075796" y="1960986"/>
                  <a:pt x="7883999" y="1944308"/>
                </a:cubicBezTo>
                <a:cubicBezTo>
                  <a:pt x="7692202" y="1963765"/>
                  <a:pt x="7500405" y="1955426"/>
                  <a:pt x="7311387" y="1941528"/>
                </a:cubicBezTo>
                <a:cubicBezTo>
                  <a:pt x="7222438" y="1941528"/>
                  <a:pt x="7136268" y="1938749"/>
                  <a:pt x="7047319" y="1938749"/>
                </a:cubicBezTo>
                <a:cubicBezTo>
                  <a:pt x="6811047" y="1927630"/>
                  <a:pt x="6574776" y="1922071"/>
                  <a:pt x="6335724" y="1913732"/>
                </a:cubicBezTo>
                <a:cubicBezTo>
                  <a:pt x="6335724" y="1913732"/>
                  <a:pt x="6332945" y="1913732"/>
                  <a:pt x="6332945" y="1913732"/>
                </a:cubicBezTo>
                <a:cubicBezTo>
                  <a:pt x="6277350" y="1910952"/>
                  <a:pt x="6224538" y="1910952"/>
                  <a:pt x="6168943" y="1908172"/>
                </a:cubicBezTo>
                <a:cubicBezTo>
                  <a:pt x="5977147" y="1908172"/>
                  <a:pt x="5785350" y="1908172"/>
                  <a:pt x="5596332" y="1908172"/>
                </a:cubicBezTo>
                <a:cubicBezTo>
                  <a:pt x="5410094" y="1983223"/>
                  <a:pt x="5207180" y="1919291"/>
                  <a:pt x="5023720" y="1977664"/>
                </a:cubicBezTo>
                <a:cubicBezTo>
                  <a:pt x="4829144" y="1974885"/>
                  <a:pt x="4645687" y="2033257"/>
                  <a:pt x="4453890" y="2058275"/>
                </a:cubicBezTo>
                <a:cubicBezTo>
                  <a:pt x="4309346" y="2069393"/>
                  <a:pt x="4162024" y="2055495"/>
                  <a:pt x="4028600" y="2113868"/>
                </a:cubicBezTo>
                <a:cubicBezTo>
                  <a:pt x="3925752" y="2161122"/>
                  <a:pt x="3845142" y="2222275"/>
                  <a:pt x="3956328" y="2347360"/>
                </a:cubicBezTo>
                <a:cubicBezTo>
                  <a:pt x="4089753" y="2344581"/>
                  <a:pt x="4075854" y="2555835"/>
                  <a:pt x="4209278" y="2525259"/>
                </a:cubicBezTo>
                <a:cubicBezTo>
                  <a:pt x="4181482" y="2622548"/>
                  <a:pt x="4086973" y="2572513"/>
                  <a:pt x="4053617" y="2644784"/>
                </a:cubicBezTo>
                <a:cubicBezTo>
                  <a:pt x="4123109" y="2705937"/>
                  <a:pt x="4256532" y="2661463"/>
                  <a:pt x="4278770" y="2789327"/>
                </a:cubicBezTo>
                <a:cubicBezTo>
                  <a:pt x="4250974" y="2922751"/>
                  <a:pt x="4339924" y="2906073"/>
                  <a:pt x="4412194" y="2914412"/>
                </a:cubicBezTo>
                <a:cubicBezTo>
                  <a:pt x="4584534" y="2931091"/>
                  <a:pt x="4751314" y="2942209"/>
                  <a:pt x="4920873" y="2970006"/>
                </a:cubicBezTo>
                <a:cubicBezTo>
                  <a:pt x="4962568" y="2978345"/>
                  <a:pt x="5059857" y="2958887"/>
                  <a:pt x="5051518" y="3045057"/>
                </a:cubicBezTo>
                <a:cubicBezTo>
                  <a:pt x="5043179" y="3114548"/>
                  <a:pt x="4968127" y="3089532"/>
                  <a:pt x="4920873" y="3092311"/>
                </a:cubicBezTo>
                <a:cubicBezTo>
                  <a:pt x="4659584" y="3125668"/>
                  <a:pt x="4395517" y="3072854"/>
                  <a:pt x="4137007" y="3075633"/>
                </a:cubicBezTo>
                <a:cubicBezTo>
                  <a:pt x="4106431" y="3075633"/>
                  <a:pt x="4100871" y="3167362"/>
                  <a:pt x="4034159" y="3136786"/>
                </a:cubicBezTo>
                <a:cubicBezTo>
                  <a:pt x="4209278" y="3220176"/>
                  <a:pt x="5023720" y="3242414"/>
                  <a:pt x="5296129" y="3286888"/>
                </a:cubicBezTo>
                <a:cubicBezTo>
                  <a:pt x="5012602" y="3603771"/>
                  <a:pt x="4742974" y="3411974"/>
                  <a:pt x="4517821" y="3589872"/>
                </a:cubicBezTo>
                <a:cubicBezTo>
                  <a:pt x="4517821" y="3589872"/>
                  <a:pt x="4562296" y="3589872"/>
                  <a:pt x="4754094" y="3648245"/>
                </a:cubicBezTo>
                <a:cubicBezTo>
                  <a:pt x="4906975" y="3695499"/>
                  <a:pt x="4831925" y="3762211"/>
                  <a:pt x="5218298" y="3890077"/>
                </a:cubicBezTo>
                <a:cubicBezTo>
                  <a:pt x="5070976" y="3931771"/>
                  <a:pt x="4879178" y="3851161"/>
                  <a:pt x="4806907" y="4067975"/>
                </a:cubicBezTo>
                <a:cubicBezTo>
                  <a:pt x="4920873" y="4106891"/>
                  <a:pt x="5057077" y="4070755"/>
                  <a:pt x="5137687" y="4173602"/>
                </a:cubicBezTo>
                <a:cubicBezTo>
                  <a:pt x="5162704" y="4204179"/>
                  <a:pt x="5187722" y="4223637"/>
                  <a:pt x="5218298" y="4240314"/>
                </a:cubicBezTo>
                <a:cubicBezTo>
                  <a:pt x="5204400" y="4245874"/>
                  <a:pt x="5187722" y="4251433"/>
                  <a:pt x="5176602" y="4256992"/>
                </a:cubicBezTo>
                <a:cubicBezTo>
                  <a:pt x="5198840" y="4276451"/>
                  <a:pt x="5768673" y="4382077"/>
                  <a:pt x="5913214" y="4384858"/>
                </a:cubicBezTo>
                <a:cubicBezTo>
                  <a:pt x="5813146" y="4418213"/>
                  <a:pt x="5607451" y="4443230"/>
                  <a:pt x="5607451" y="4443230"/>
                </a:cubicBezTo>
                <a:cubicBezTo>
                  <a:pt x="5607451" y="4443230"/>
                  <a:pt x="5651926" y="4571095"/>
                  <a:pt x="7586575" y="4924113"/>
                </a:cubicBezTo>
                <a:cubicBezTo>
                  <a:pt x="7942372" y="4988046"/>
                  <a:pt x="10310649" y="4996385"/>
                  <a:pt x="10471869" y="4985265"/>
                </a:cubicBezTo>
                <a:cubicBezTo>
                  <a:pt x="10624751" y="4974147"/>
                  <a:pt x="10827667" y="4668383"/>
                  <a:pt x="10916616" y="4687841"/>
                </a:cubicBezTo>
                <a:cubicBezTo>
                  <a:pt x="10944413" y="4660044"/>
                  <a:pt x="11250176" y="3981806"/>
                  <a:pt x="11333566" y="3392515"/>
                </a:cubicBezTo>
                <a:cubicBezTo>
                  <a:pt x="11355803" y="3156244"/>
                  <a:pt x="11378041" y="2483564"/>
                  <a:pt x="11289091" y="2300106"/>
                </a:cubicBezTo>
                <a:cubicBezTo>
                  <a:pt x="11239057" y="2194478"/>
                  <a:pt x="10874921" y="1872037"/>
                  <a:pt x="10747056" y="1816443"/>
                </a:cubicBezTo>
                <a:cubicBezTo>
                  <a:pt x="10616412" y="1744172"/>
                  <a:pt x="10463531" y="1708036"/>
                  <a:pt x="10360682" y="1582951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"/>
          <p:cNvSpPr txBox="1"/>
          <p:nvPr>
            <p:ph type="ctrTitle"/>
          </p:nvPr>
        </p:nvSpPr>
        <p:spPr>
          <a:xfrm>
            <a:off x="838200" y="1113158"/>
            <a:ext cx="4614334" cy="28067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bril Fatface"/>
              <a:buNone/>
            </a:pPr>
            <a:r>
              <a:rPr lang="en-US" sz="4100" cap="none"/>
              <a:t>BRAIN</a:t>
            </a:r>
            <a:r>
              <a:rPr b="0" lang="en-US" sz="4100" cap="none">
                <a:latin typeface="Abril Fatface"/>
                <a:ea typeface="Abril Fatface"/>
                <a:cs typeface="Abril Fatface"/>
                <a:sym typeface="Abril Fatface"/>
              </a:rPr>
              <a:t>-EYE CONNECTION</a:t>
            </a: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838199" y="3986940"/>
            <a:ext cx="4614334" cy="1467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/>
              <a:t>PRESENTED BY </a:t>
            </a:r>
            <a:endParaRPr/>
          </a:p>
          <a:p>
            <a:pPr indent="-6985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◼"/>
            </a:pPr>
            <a:r>
              <a:rPr lang="en-US" sz="1100"/>
              <a:t>IBRAHEEM AL-ABDULELAH</a:t>
            </a:r>
            <a:endParaRPr sz="1100"/>
          </a:p>
          <a:p>
            <a:pPr indent="-6985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◼"/>
            </a:pPr>
            <a:r>
              <a:rPr lang="en-US" sz="1100"/>
              <a:t>RASHEED ALSHAHRANI</a:t>
            </a:r>
            <a:endParaRPr sz="1100"/>
          </a:p>
          <a:p>
            <a:pPr indent="-6985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◼"/>
            </a:pPr>
            <a:r>
              <a:rPr lang="en-US" sz="1100"/>
              <a:t> TIANCHENG XU </a:t>
            </a:r>
            <a:endParaRPr/>
          </a:p>
          <a:p>
            <a:pPr indent="-6985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◼"/>
            </a:pPr>
            <a:r>
              <a:rPr lang="en-US" sz="1100"/>
              <a:t>YIFAN LI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n-US" sz="1100"/>
              <a:t>Mentor: Gabitov, Ilder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470" y="1877416"/>
            <a:ext cx="5482167" cy="308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0fa61f9c6_5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that?</a:t>
            </a:r>
            <a:endParaRPr/>
          </a:p>
        </p:txBody>
      </p:sp>
      <p:sp>
        <p:nvSpPr>
          <p:cNvPr id="178" name="Google Shape;178;g80fa61f9c6_5_0"/>
          <p:cNvSpPr txBox="1"/>
          <p:nvPr>
            <p:ph idx="1" type="body"/>
          </p:nvPr>
        </p:nvSpPr>
        <p:spPr>
          <a:xfrm>
            <a:off x="704550" y="1513555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tag can determine the direction of synapses expandation by the concentration of proteins on co</a:t>
            </a:r>
            <a:r>
              <a:rPr lang="en-US"/>
              <a:t>rtex, every tag has it’s unique direction. So it’s can make different combinations, develop connections and produce such a big information entropy.</a:t>
            </a:r>
            <a:endParaRPr/>
          </a:p>
        </p:txBody>
      </p:sp>
      <p:pic>
        <p:nvPicPr>
          <p:cNvPr id="179" name="Google Shape;179;g80fa61f9c6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550" y="3944800"/>
            <a:ext cx="7724075" cy="291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fa61f9c6_0_0"/>
          <p:cNvSpPr txBox="1"/>
          <p:nvPr>
            <p:ph type="title"/>
          </p:nvPr>
        </p:nvSpPr>
        <p:spPr>
          <a:xfrm>
            <a:off x="838200" y="213875"/>
            <a:ext cx="10515600" cy="14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target and the plan</a:t>
            </a:r>
            <a:endParaRPr/>
          </a:p>
        </p:txBody>
      </p:sp>
      <p:sp>
        <p:nvSpPr>
          <p:cNvPr id="186" name="Google Shape;186;g80fa61f9c6_0_0"/>
          <p:cNvSpPr txBox="1"/>
          <p:nvPr>
            <p:ph idx="1" type="body"/>
          </p:nvPr>
        </p:nvSpPr>
        <p:spPr>
          <a:xfrm>
            <a:off x="210850" y="1348805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the schematic diagram of eye and brain showed below: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80fa61f9c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38" y="2434950"/>
            <a:ext cx="67913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80fa61f9c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3075" y="2444475"/>
            <a:ext cx="47625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0fa61f9c6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Target:  Modeling the neuron network  between eye and brain</a:t>
            </a:r>
            <a:endParaRPr/>
          </a:p>
        </p:txBody>
      </p:sp>
      <p:pic>
        <p:nvPicPr>
          <p:cNvPr id="195" name="Google Shape;195;g80fa61f9c6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788" y="2914650"/>
            <a:ext cx="45624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80fa61f9c6_0_21"/>
          <p:cNvSpPr txBox="1"/>
          <p:nvPr>
            <p:ph idx="1" type="body"/>
          </p:nvPr>
        </p:nvSpPr>
        <p:spPr>
          <a:xfrm>
            <a:off x="166675" y="1868805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The plan 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Understanding where and how retina collective optical signal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Modeling the geometric structure and arranging of neurons between eye and brain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Understand how the gene use its codes regulate the cortical neuron network and formed the vision.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0fa61f9c6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Differential Equations Approach in 2D</a:t>
            </a:r>
            <a:endParaRPr/>
          </a:p>
        </p:txBody>
      </p:sp>
      <p:sp>
        <p:nvSpPr>
          <p:cNvPr id="203" name="Google Shape;203;g80fa61f9c6_0_8"/>
          <p:cNvSpPr txBox="1"/>
          <p:nvPr>
            <p:ph idx="1" type="body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g80fa61f9c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400" y="2238325"/>
            <a:ext cx="4001426" cy="393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80fa61f9c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9438" y="3144750"/>
            <a:ext cx="20097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80fa61f9c6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500" y="4552813"/>
            <a:ext cx="1276350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0fa61f9c6_2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 method: </a:t>
            </a:r>
            <a:endParaRPr/>
          </a:p>
        </p:txBody>
      </p:sp>
      <p:sp>
        <p:nvSpPr>
          <p:cNvPr id="213" name="Google Shape;213;g80fa61f9c6_2_6"/>
          <p:cNvSpPr txBox="1"/>
          <p:nvPr>
            <p:ph idx="1" type="body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Random walk with changing probability:</a:t>
            </a:r>
            <a:endParaRPr/>
          </a:p>
        </p:txBody>
      </p:sp>
      <p:sp>
        <p:nvSpPr>
          <p:cNvPr id="214" name="Google Shape;214;g80fa61f9c6_2_6"/>
          <p:cNvSpPr/>
          <p:nvPr/>
        </p:nvSpPr>
        <p:spPr>
          <a:xfrm>
            <a:off x="4893650" y="2734000"/>
            <a:ext cx="620400" cy="59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80fa61f9c6_2_6"/>
          <p:cNvSpPr/>
          <p:nvPr/>
        </p:nvSpPr>
        <p:spPr>
          <a:xfrm>
            <a:off x="4893650" y="3928600"/>
            <a:ext cx="620400" cy="59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80fa61f9c6_2_6"/>
          <p:cNvSpPr/>
          <p:nvPr/>
        </p:nvSpPr>
        <p:spPr>
          <a:xfrm>
            <a:off x="4893650" y="3331300"/>
            <a:ext cx="620400" cy="59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g80fa61f9c6_2_6"/>
          <p:cNvCxnSpPr/>
          <p:nvPr/>
        </p:nvCxnSpPr>
        <p:spPr>
          <a:xfrm flipH="1" rot="10800000">
            <a:off x="3032675" y="3607150"/>
            <a:ext cx="14703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g80fa61f9c6_2_6"/>
          <p:cNvCxnSpPr/>
          <p:nvPr/>
        </p:nvCxnSpPr>
        <p:spPr>
          <a:xfrm flipH="1" rot="10800000">
            <a:off x="3032675" y="3170400"/>
            <a:ext cx="1424400" cy="26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g80fa61f9c6_2_6"/>
          <p:cNvCxnSpPr/>
          <p:nvPr/>
        </p:nvCxnSpPr>
        <p:spPr>
          <a:xfrm>
            <a:off x="3113100" y="3928700"/>
            <a:ext cx="13899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g80fa61f9c6_2_6"/>
          <p:cNvSpPr/>
          <p:nvPr/>
        </p:nvSpPr>
        <p:spPr>
          <a:xfrm>
            <a:off x="10055575" y="2511925"/>
            <a:ext cx="620400" cy="5169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80fa61f9c6_2_6"/>
          <p:cNvSpPr/>
          <p:nvPr/>
        </p:nvSpPr>
        <p:spPr>
          <a:xfrm>
            <a:off x="9916375" y="3044100"/>
            <a:ext cx="620400" cy="5169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80fa61f9c6_2_6"/>
          <p:cNvSpPr/>
          <p:nvPr/>
        </p:nvSpPr>
        <p:spPr>
          <a:xfrm>
            <a:off x="9916375" y="2653500"/>
            <a:ext cx="620400" cy="5169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80fa61f9c6_2_6"/>
          <p:cNvSpPr/>
          <p:nvPr/>
        </p:nvSpPr>
        <p:spPr>
          <a:xfrm>
            <a:off x="9780350" y="2774200"/>
            <a:ext cx="620400" cy="5169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80fa61f9c6_2_6"/>
          <p:cNvSpPr/>
          <p:nvPr/>
        </p:nvSpPr>
        <p:spPr>
          <a:xfrm>
            <a:off x="9916375" y="2257300"/>
            <a:ext cx="620400" cy="5169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80fa61f9c6_2_6"/>
          <p:cNvSpPr/>
          <p:nvPr/>
        </p:nvSpPr>
        <p:spPr>
          <a:xfrm>
            <a:off x="9780350" y="2373850"/>
            <a:ext cx="620400" cy="5169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80fa61f9c6_2_6"/>
          <p:cNvSpPr/>
          <p:nvPr/>
        </p:nvSpPr>
        <p:spPr>
          <a:xfrm>
            <a:off x="8664550" y="2774200"/>
            <a:ext cx="794100" cy="14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80fa61f9c6_2_6"/>
          <p:cNvSpPr/>
          <p:nvPr/>
        </p:nvSpPr>
        <p:spPr>
          <a:xfrm rot="752269">
            <a:off x="8751349" y="3030156"/>
            <a:ext cx="620497" cy="1420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0fa61f9c6_2_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Extension to 3D: Concerns</a:t>
            </a:r>
            <a:endParaRPr/>
          </a:p>
        </p:txBody>
      </p:sp>
      <p:sp>
        <p:nvSpPr>
          <p:cNvPr id="234" name="Google Shape;234;g80fa61f9c6_2_12"/>
          <p:cNvSpPr txBox="1"/>
          <p:nvPr>
            <p:ph idx="1" type="body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1- Non-swerling neurites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2- No overlap in the simulation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3- The Random walk will have 3 times the complications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0f46aaa44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Refrences</a:t>
            </a:r>
            <a:endParaRPr/>
          </a:p>
        </p:txBody>
      </p:sp>
      <p:sp>
        <p:nvSpPr>
          <p:cNvPr id="241" name="Google Shape;241;g80f46aaa44_0_6"/>
          <p:cNvSpPr txBox="1"/>
          <p:nvPr>
            <p:ph idx="1" type="body"/>
          </p:nvPr>
        </p:nvSpPr>
        <p:spPr>
          <a:xfrm>
            <a:off x="838200" y="1477505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https://www.brainfacts.org/thinking-sensing-and-behaving/vision/2019/the-eye-brain-connection-061819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https://www.umkelloggeye.org/conditions-treatments/anatomy-eye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https://www.sciencedirect.com/science/article/pii/S0012160607009098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https://www.visionlearning.com/en/library/Hidden/59/Alhazen:-Early-experiments-on-light/170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505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40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  <a:t>The retinal ganglion cell axon's journey: Insights into molecular mechanisms of axon guidance。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https://www.sciencedirect.com/science/article/pii/S0012160607009098</a:t>
            </a:r>
            <a:endParaRPr b="1" i="1" sz="1400">
              <a:solidFill>
                <a:srgbClr val="505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505050"/>
                </a:solidFill>
                <a:latin typeface="Georgia"/>
                <a:ea typeface="Georgia"/>
                <a:cs typeface="Georgia"/>
                <a:sym typeface="Georgia"/>
              </a:rPr>
              <a:t>从视网膜到视皮层-系统视觉知多少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http://www.sibs.cas.cn/kp/kptw/201606/t20160620_4623663.html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0f209e429_1_29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g80f209e429_1_29"/>
          <p:cNvSpPr/>
          <p:nvPr/>
        </p:nvSpPr>
        <p:spPr>
          <a:xfrm>
            <a:off x="5489199" y="0"/>
            <a:ext cx="6725143" cy="6852142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rgbClr val="D8D8D8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g80f209e429_1_29"/>
          <p:cNvSpPr txBox="1"/>
          <p:nvPr/>
        </p:nvSpPr>
        <p:spPr>
          <a:xfrm>
            <a:off x="0" y="0"/>
            <a:ext cx="5586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</a:rPr>
              <a:t>History of Eye-Brain connection: </a:t>
            </a:r>
            <a:endParaRPr b="1" sz="4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</a:endParaRPr>
          </a:p>
        </p:txBody>
      </p:sp>
      <p:sp>
        <p:nvSpPr>
          <p:cNvPr id="114" name="Google Shape;114;g80f209e429_1_29"/>
          <p:cNvSpPr txBox="1"/>
          <p:nvPr/>
        </p:nvSpPr>
        <p:spPr>
          <a:xfrm>
            <a:off x="230200" y="1496825"/>
            <a:ext cx="5259000" cy="5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The first man who introduced the eye-brain connection was </a:t>
            </a:r>
            <a:r>
              <a:rPr lang="en-US" sz="2000" u="sng">
                <a:solidFill>
                  <a:srgbClr val="242A31"/>
                </a:solidFill>
                <a:highlight>
                  <a:srgbClr val="FFFFFF"/>
                </a:highlight>
              </a:rPr>
              <a:t>the Greek philosopher </a:t>
            </a:r>
            <a:r>
              <a:rPr lang="en-US" sz="2000" u="sng">
                <a:solidFill>
                  <a:srgbClr val="242A31"/>
                </a:solidFill>
                <a:highlight>
                  <a:srgbClr val="FFFFFF"/>
                </a:highlight>
                <a:hlinkClick r:id="rId3"/>
              </a:rPr>
              <a:t>Empedocles</a:t>
            </a: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 around 450 </a:t>
            </a: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BCE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-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Then </a:t>
            </a:r>
            <a:r>
              <a:rPr lang="en-US" sz="2000" u="sng">
                <a:latin typeface="Century Gothic"/>
                <a:ea typeface="Century Gothic"/>
                <a:cs typeface="Century Gothic"/>
                <a:sym typeface="Century Gothic"/>
              </a:rPr>
              <a:t>Alhazen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 did present around 1000 CE he </a:t>
            </a: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developed a new and more rigorous approach to the optical science field.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-"/>
            </a:pP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One of Alhazen's most significant contributions was a seven-volume work on optics titled </a:t>
            </a:r>
            <a:r>
              <a:rPr i="1" lang="en-US" sz="2000">
                <a:solidFill>
                  <a:srgbClr val="242A31"/>
                </a:solidFill>
                <a:highlight>
                  <a:srgbClr val="FFFFFF"/>
                </a:highlight>
              </a:rPr>
              <a:t>Kitab al-Manazir</a:t>
            </a: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 (later translated to Latin as </a:t>
            </a:r>
            <a:r>
              <a:rPr i="1" lang="en-US" sz="2000">
                <a:solidFill>
                  <a:srgbClr val="242A31"/>
                </a:solidFill>
                <a:highlight>
                  <a:srgbClr val="FFFFFF"/>
                </a:highlight>
              </a:rPr>
              <a:t>Opticae Thesaurus Alhazeni – Alhazen's Book of Optics</a:t>
            </a: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).</a:t>
            </a:r>
            <a:endParaRPr sz="2000">
              <a:solidFill>
                <a:srgbClr val="242A3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A31"/>
              </a:buClr>
              <a:buSzPts val="2000"/>
              <a:buChar char="-"/>
            </a:pP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Later, multiple of researcher and </a:t>
            </a: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scientist searched in this field and discovered more things about the human’s eye.</a:t>
            </a:r>
            <a:r>
              <a:rPr lang="en-US" sz="2000">
                <a:solidFill>
                  <a:srgbClr val="242A31"/>
                </a:solidFill>
                <a:highlight>
                  <a:srgbClr val="FFFFFF"/>
                </a:highlight>
              </a:rPr>
              <a:t> </a:t>
            </a:r>
            <a:endParaRPr sz="2000">
              <a:solidFill>
                <a:srgbClr val="242A3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g80f209e429_1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5263" y="3205000"/>
            <a:ext cx="3383875" cy="34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80f209e429_1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0800" y="147550"/>
            <a:ext cx="3452801" cy="30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rgbClr val="D8D8D8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 b="4156" l="0" r="1" t="0"/>
          <a:stretch/>
        </p:blipFill>
        <p:spPr>
          <a:xfrm>
            <a:off x="7056646" y="860024"/>
            <a:ext cx="4491887" cy="516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/>
          <p:nvPr/>
        </p:nvSpPr>
        <p:spPr>
          <a:xfrm>
            <a:off x="307275" y="273250"/>
            <a:ext cx="65367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</a:rPr>
              <a:t>What is Eye-Brain connection?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153650" y="2480100"/>
            <a:ext cx="5544900" cy="4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the connection that allows our eye to convert what we see into recognizable colored figures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0f209e429_1_1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g80f209e429_1_10"/>
          <p:cNvSpPr/>
          <p:nvPr/>
        </p:nvSpPr>
        <p:spPr>
          <a:xfrm>
            <a:off x="5181900" y="0"/>
            <a:ext cx="7024038" cy="6852142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rgbClr val="D8D8D8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g80f209e429_1_10"/>
          <p:cNvSpPr txBox="1"/>
          <p:nvPr/>
        </p:nvSpPr>
        <p:spPr>
          <a:xfrm>
            <a:off x="0" y="0"/>
            <a:ext cx="59082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4000">
                <a:solidFill>
                  <a:schemeClr val="dk1"/>
                </a:solidFill>
              </a:rPr>
              <a:t>How Does it Work?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g80f209e429_1_10"/>
          <p:cNvSpPr txBox="1"/>
          <p:nvPr/>
        </p:nvSpPr>
        <p:spPr>
          <a:xfrm>
            <a:off x="181500" y="1298975"/>
            <a:ext cx="4818900" cy="47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Char char="-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Light and color are converted to electrical signals.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Char char="-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signals reach the Optic Nerve.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Char char="-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Then these signals are transformed to different parts in the brain allowing it to build and reverse what the eye see.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4" name="Google Shape;134;g80f209e429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988" y="223500"/>
            <a:ext cx="4472550" cy="31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80f209e429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000" y="3519800"/>
            <a:ext cx="4472525" cy="30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0f209e429_1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 known results and challenges</a:t>
            </a:r>
            <a:endParaRPr/>
          </a:p>
        </p:txBody>
      </p:sp>
      <p:sp>
        <p:nvSpPr>
          <p:cNvPr id="142" name="Google Shape;142;g80f209e429_1_38"/>
          <p:cNvSpPr txBox="1"/>
          <p:nvPr>
            <p:ph idx="1" type="body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everyone’s Body, we have 10000000000 which is 10</a:t>
            </a:r>
            <a:r>
              <a:rPr baseline="30000" lang="en-US"/>
              <a:t>10</a:t>
            </a:r>
            <a:r>
              <a:rPr lang="en-US"/>
              <a:t> </a:t>
            </a:r>
            <a:r>
              <a:rPr lang="en-US"/>
              <a:t>number of Neurons. For each Neuron, it has 10</a:t>
            </a:r>
            <a:r>
              <a:rPr baseline="30000" lang="en-US"/>
              <a:t>4</a:t>
            </a:r>
            <a:r>
              <a:rPr lang="en-US"/>
              <a:t> Synapses.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So, the total Synapses in our body is the number of Neurons times Synapses per Neuron, which is 10</a:t>
            </a:r>
            <a:r>
              <a:rPr baseline="30000" lang="en-US"/>
              <a:t>10</a:t>
            </a:r>
            <a:r>
              <a:rPr lang="en-US"/>
              <a:t> times 10</a:t>
            </a:r>
            <a:r>
              <a:rPr baseline="30000" lang="en-US"/>
              <a:t>4</a:t>
            </a:r>
            <a:r>
              <a:rPr lang="en-US"/>
              <a:t> which is 10</a:t>
            </a:r>
            <a:r>
              <a:rPr baseline="30000" lang="en-US"/>
              <a:t>14</a:t>
            </a:r>
            <a:r>
              <a:rPr lang="en-US"/>
              <a:t>. This is a really big number, right？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0fa61f9c6_1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are Larger numbers!</a:t>
            </a:r>
            <a:endParaRPr/>
          </a:p>
        </p:txBody>
      </p:sp>
      <p:sp>
        <p:nvSpPr>
          <p:cNvPr id="149" name="Google Shape;149;g80fa61f9c6_1_6"/>
          <p:cNvSpPr txBox="1"/>
          <p:nvPr>
            <p:ph idx="1" type="body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Since we have 10</a:t>
            </a:r>
            <a:r>
              <a:rPr baseline="30000" lang="en-US"/>
              <a:t>10</a:t>
            </a:r>
            <a:r>
              <a:rPr lang="en-US"/>
              <a:t> neurons and 10</a:t>
            </a:r>
            <a:r>
              <a:rPr baseline="30000" lang="en-US"/>
              <a:t>14</a:t>
            </a:r>
            <a:r>
              <a:rPr lang="en-US"/>
              <a:t> synapses, and each neuron will have connection to a synapse, so there </a:t>
            </a:r>
            <a:r>
              <a:rPr lang="en-US"/>
              <a:t>is 10</a:t>
            </a:r>
            <a:r>
              <a:rPr baseline="30000" lang="en-US"/>
              <a:t>10</a:t>
            </a:r>
            <a:r>
              <a:rPr lang="en-US"/>
              <a:t> to the 10</a:t>
            </a:r>
            <a:r>
              <a:rPr baseline="30000" lang="en-US"/>
              <a:t>14</a:t>
            </a:r>
            <a:r>
              <a:rPr lang="en-US"/>
              <a:t> information microstate, expressed by </a:t>
            </a:r>
            <a:r>
              <a:rPr b="1" lang="en-US" sz="2400">
                <a:solidFill>
                  <a:srgbClr val="222222"/>
                </a:solidFill>
                <a:highlight>
                  <a:srgbClr val="FFFFFF"/>
                </a:highlight>
              </a:rPr>
              <a:t>Γ = N</a:t>
            </a:r>
            <a:r>
              <a:rPr b="1" baseline="30000" lang="en-US" sz="2400">
                <a:solidFill>
                  <a:srgbClr val="222222"/>
                </a:solidFill>
                <a:highlight>
                  <a:srgbClr val="FFFFFF"/>
                </a:highlight>
              </a:rPr>
              <a:t>Ns</a:t>
            </a:r>
            <a:r>
              <a:rPr b="1" lang="en-US" sz="24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. Which is a super big number. 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H, information entropy, means the space that you can store in your brain(amount of information need to know), can be expressed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as </a:t>
            </a:r>
            <a:r>
              <a:rPr b="1" lang="en-US"/>
              <a:t>H = log(</a:t>
            </a:r>
            <a:r>
              <a:rPr b="1" lang="en-US" sz="2400">
                <a:solidFill>
                  <a:srgbClr val="222222"/>
                </a:solidFill>
                <a:highlight>
                  <a:srgbClr val="FFFFFF"/>
                </a:highlight>
              </a:rPr>
              <a:t>Γ</a:t>
            </a:r>
            <a:r>
              <a:rPr b="1" lang="en-US"/>
              <a:t>) = NS(Log N) = 400 terabytes = 45 Years HD Vedio.</a:t>
            </a:r>
            <a:endParaRPr b="1"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0fa61f9c6_1_14"/>
          <p:cNvSpPr txBox="1"/>
          <p:nvPr>
            <p:ph type="title"/>
          </p:nvPr>
        </p:nvSpPr>
        <p:spPr>
          <a:xfrm>
            <a:off x="76395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But...</a:t>
            </a:r>
            <a:endParaRPr/>
          </a:p>
        </p:txBody>
      </p:sp>
      <p:sp>
        <p:nvSpPr>
          <p:cNvPr id="156" name="Google Shape;156;g80fa61f9c6_1_14"/>
          <p:cNvSpPr txBox="1"/>
          <p:nvPr>
            <p:ph idx="1" type="body"/>
          </p:nvPr>
        </p:nvSpPr>
        <p:spPr>
          <a:xfrm>
            <a:off x="838200" y="8141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Human Genome only contains 3*10</a:t>
            </a:r>
            <a:r>
              <a:rPr baseline="30000" lang="en-US"/>
              <a:t>9</a:t>
            </a:r>
            <a:r>
              <a:rPr lang="en-US"/>
              <a:t> bp, which is about 1 Gigabyte ‘s information. How can 1 Gb of information set up 400 TB of connections？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Obviously, each synapse can’t be specified in the genome individually,there must some rules to make the system works perfectly.</a:t>
            </a:r>
            <a:endParaRPr/>
          </a:p>
        </p:txBody>
      </p:sp>
      <p:pic>
        <p:nvPicPr>
          <p:cNvPr id="157" name="Google Shape;157;g80fa61f9c6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700" y="3252200"/>
            <a:ext cx="7535203" cy="36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0fa61f9c6_3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Chanllenges  it brings</a:t>
            </a:r>
            <a:endParaRPr/>
          </a:p>
        </p:txBody>
      </p:sp>
      <p:sp>
        <p:nvSpPr>
          <p:cNvPr id="164" name="Google Shape;164;g80fa61f9c6_3_1"/>
          <p:cNvSpPr txBox="1"/>
          <p:nvPr>
            <p:ph idx="1" type="body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1.Obviously, figure out the rule of developing connections is one of the important thing to our project. Since the System is really complicated, we can’t demonstrate everything exactly.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2.And we also want to figure out how can genetic information be combined with experience dependent network plasticity.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0fa61f9c6_3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Luckily..</a:t>
            </a:r>
            <a:endParaRPr/>
          </a:p>
        </p:txBody>
      </p:sp>
      <p:sp>
        <p:nvSpPr>
          <p:cNvPr id="171" name="Google Shape;171;g80fa61f9c6_3_7"/>
          <p:cNvSpPr txBox="1"/>
          <p:nvPr>
            <p:ph idx="1" type="body"/>
          </p:nvPr>
        </p:nvSpPr>
        <p:spPr>
          <a:xfrm>
            <a:off x="838200" y="2011680"/>
            <a:ext cx="105156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For the first question, someone already get the result and answered it for us.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“Genetic information is converted into connectivity patterns by virtue of molecular tags“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				-</a:t>
            </a:r>
            <a:r>
              <a:rPr lang="en-US"/>
              <a:t>Dr.Roger Sperry, Nobel Prize in medicine 1981.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ushVTI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2020-03-03T03:25:10Z</dcterms:created>
  <dc:creator>Li, Yifan - (yifanli)</dc:creator>
</cp:coreProperties>
</file>